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70" r:id="rId11"/>
    <p:sldId id="271" r:id="rId12"/>
    <p:sldId id="263" r:id="rId13"/>
    <p:sldId id="266" r:id="rId14"/>
    <p:sldId id="267" r:id="rId15"/>
    <p:sldId id="269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wetter-ev.de/" TargetMode="Externa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8FFC5B0-44FF-44C0-AC29-BD732BAA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73" y="0"/>
            <a:ext cx="9983227" cy="593244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54F8E08-9989-4158-B500-E2C16E3A4D4D}"/>
              </a:ext>
            </a:extLst>
          </p:cNvPr>
          <p:cNvSpPr txBox="1"/>
          <p:nvPr/>
        </p:nvSpPr>
        <p:spPr>
          <a:xfrm>
            <a:off x="356839" y="456880"/>
            <a:ext cx="3267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/>
              <a:t>Der…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0249F6-15C9-440C-8ECA-FE0CAE0A86F0}"/>
              </a:ext>
            </a:extLst>
          </p:cNvPr>
          <p:cNvSpPr txBox="1"/>
          <p:nvPr/>
        </p:nvSpPr>
        <p:spPr>
          <a:xfrm>
            <a:off x="356839" y="5597912"/>
            <a:ext cx="1138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Oder:    Wie aus einem traurigen Ende ein neuer Anfang wurde…</a:t>
            </a:r>
          </a:p>
        </p:txBody>
      </p:sp>
    </p:spTree>
    <p:extLst>
      <p:ext uri="{BB962C8B-B14F-4D97-AF65-F5344CB8AC3E}">
        <p14:creationId xmlns:p14="http://schemas.microsoft.com/office/powerpoint/2010/main" val="54026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C372081-02DC-46B8-ACFE-79D7CF27E8F6}"/>
              </a:ext>
            </a:extLst>
          </p:cNvPr>
          <p:cNvSpPr txBox="1"/>
          <p:nvPr/>
        </p:nvSpPr>
        <p:spPr>
          <a:xfrm>
            <a:off x="363416" y="363415"/>
            <a:ext cx="226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Sichtweitentafel 2019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8139C73-4648-4381-B923-3EC7D94D6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732747"/>
            <a:ext cx="10429875" cy="58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0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4962833-2EBB-47A0-9823-D4F8E16E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347DBE-8A2C-4098-BA24-C3A1B7974674}"/>
              </a:ext>
            </a:extLst>
          </p:cNvPr>
          <p:cNvSpPr txBox="1"/>
          <p:nvPr/>
        </p:nvSpPr>
        <p:spPr>
          <a:xfrm>
            <a:off x="4377313" y="687388"/>
            <a:ext cx="6290687" cy="5483225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0" kern="1200" spc="-300">
                <a:solidFill>
                  <a:schemeClr val="tx1">
                    <a:lumMod val="9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rPr>
              <a:t>Murmeltiertag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FCCE20-1E4F-44FF-87B4-379D391A2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580" y="2032907"/>
            <a:ext cx="0" cy="27921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288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8B7275A-898D-40A2-920A-3B0BC38F5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3" y="162499"/>
            <a:ext cx="1000290" cy="1610546"/>
          </a:xfrm>
          <a:prstGeom prst="rect">
            <a:avLst/>
          </a:prstGeom>
        </p:spPr>
      </p:pic>
      <p:pic>
        <p:nvPicPr>
          <p:cNvPr id="15" name="Grafik 14" descr="Ein Bild, das drinnen, Person, Decke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A646C0F7-3CFF-4A46-B754-721AF43E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EDC6485-748D-42F4-B8D3-6A150B034DB6}"/>
              </a:ext>
            </a:extLst>
          </p:cNvPr>
          <p:cNvSpPr txBox="1"/>
          <p:nvPr/>
        </p:nvSpPr>
        <p:spPr>
          <a:xfrm>
            <a:off x="6096000" y="16249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Mitorganisation</a:t>
            </a:r>
          </a:p>
          <a:p>
            <a:pPr algn="r"/>
            <a:r>
              <a:rPr lang="de-DE" dirty="0">
                <a:solidFill>
                  <a:schemeClr val="bg1"/>
                </a:solidFill>
              </a:rPr>
              <a:t> deutsch-tschechisches Grenzbuchenfest</a:t>
            </a:r>
          </a:p>
        </p:txBody>
      </p:sp>
    </p:spTree>
    <p:extLst>
      <p:ext uri="{BB962C8B-B14F-4D97-AF65-F5344CB8AC3E}">
        <p14:creationId xmlns:p14="http://schemas.microsoft.com/office/powerpoint/2010/main" val="3429891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EC466ED-AEDB-4F47-B381-F96C938D6098}"/>
              </a:ext>
            </a:extLst>
          </p:cNvPr>
          <p:cNvSpPr txBox="1"/>
          <p:nvPr/>
        </p:nvSpPr>
        <p:spPr>
          <a:xfrm>
            <a:off x="249381" y="275474"/>
            <a:ext cx="8597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/>
              <a:t>Der Wetterverein ist auch: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E4A546-8711-40D8-8CE0-CD471D1A4DFC}"/>
              </a:ext>
            </a:extLst>
          </p:cNvPr>
          <p:cNvSpPr txBox="1"/>
          <p:nvPr/>
        </p:nvSpPr>
        <p:spPr>
          <a:xfrm>
            <a:off x="2755077" y="1636415"/>
            <a:ext cx="591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- Zinnwalder Wetterkalender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A0FC6F-B83A-494A-A75E-4FB53B692E94}"/>
              </a:ext>
            </a:extLst>
          </p:cNvPr>
          <p:cNvSpPr txBox="1"/>
          <p:nvPr/>
        </p:nvSpPr>
        <p:spPr>
          <a:xfrm>
            <a:off x="2933206" y="2618870"/>
            <a:ext cx="5913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- Beobachtung der Pflanzen- und Tierwelt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399AC3E-40EC-4B3D-BD7D-66F26A2C416E}"/>
              </a:ext>
            </a:extLst>
          </p:cNvPr>
          <p:cNvSpPr txBox="1"/>
          <p:nvPr/>
        </p:nvSpPr>
        <p:spPr>
          <a:xfrm>
            <a:off x="3216695" y="3609175"/>
            <a:ext cx="777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- Sammeln der Wetterdaten und monatliche Auswertung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9FD00D1-5009-4A3F-8C5A-BC2FB329DAF4}"/>
              </a:ext>
            </a:extLst>
          </p:cNvPr>
          <p:cNvSpPr txBox="1"/>
          <p:nvPr/>
        </p:nvSpPr>
        <p:spPr>
          <a:xfrm>
            <a:off x="3579551" y="4591630"/>
            <a:ext cx="777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- tägliche Bestimmung der Schneehöhe im Winter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69E5E02-87D4-434E-B0A7-A783C4447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37" y="1525841"/>
            <a:ext cx="1158340" cy="68281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EF1536B-AA5A-4C1B-BF39-BDB90A913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14" y="2316257"/>
            <a:ext cx="1066892" cy="106689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D600C7D-5593-4BD9-8C3B-194DC60BD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760" y="3361348"/>
            <a:ext cx="816935" cy="108518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9DDB0DD-D4E3-475A-80E9-1758D3CA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696" y="4433962"/>
            <a:ext cx="883997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6EC466ED-AEDB-4F47-B381-F96C938D6098}"/>
              </a:ext>
            </a:extLst>
          </p:cNvPr>
          <p:cNvSpPr txBox="1"/>
          <p:nvPr/>
        </p:nvSpPr>
        <p:spPr>
          <a:xfrm>
            <a:off x="249381" y="275474"/>
            <a:ext cx="8597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/>
              <a:t>Der Wetterverein ist auch: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E4A546-8711-40D8-8CE0-CD471D1A4DFC}"/>
              </a:ext>
            </a:extLst>
          </p:cNvPr>
          <p:cNvSpPr txBox="1"/>
          <p:nvPr/>
        </p:nvSpPr>
        <p:spPr>
          <a:xfrm>
            <a:off x="2755077" y="1543196"/>
            <a:ext cx="7202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- Monatlicher Wetterstammtisch im Hotel Lugsteinhof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A0FC6F-B83A-494A-A75E-4FB53B692E94}"/>
              </a:ext>
            </a:extLst>
          </p:cNvPr>
          <p:cNvSpPr txBox="1"/>
          <p:nvPr/>
        </p:nvSpPr>
        <p:spPr>
          <a:xfrm>
            <a:off x="3068785" y="2614841"/>
            <a:ext cx="6575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/>
              <a:t>Vereinsausfahrten z.B. ins  </a:t>
            </a:r>
            <a:r>
              <a:rPr lang="de-DE" sz="2400" dirty="0" err="1"/>
              <a:t>mdr</a:t>
            </a:r>
            <a:r>
              <a:rPr lang="de-DE" sz="2400" dirty="0"/>
              <a:t>-Wetterstudio oder ins Wettermuseum Lindenberg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399AC3E-40EC-4B3D-BD7D-66F26A2C416E}"/>
              </a:ext>
            </a:extLst>
          </p:cNvPr>
          <p:cNvSpPr txBox="1"/>
          <p:nvPr/>
        </p:nvSpPr>
        <p:spPr>
          <a:xfrm>
            <a:off x="3736249" y="5017037"/>
            <a:ext cx="777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/>
              <a:t>Organisation von Veranstaltungen wie der </a:t>
            </a:r>
          </a:p>
          <a:p>
            <a:r>
              <a:rPr lang="de-DE" sz="2400" dirty="0"/>
              <a:t>	Zinnwalder „Murmeltiertag“ mit Wintergrillen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9FD00D1-5009-4A3F-8C5A-BC2FB329DAF4}"/>
              </a:ext>
            </a:extLst>
          </p:cNvPr>
          <p:cNvSpPr txBox="1"/>
          <p:nvPr/>
        </p:nvSpPr>
        <p:spPr>
          <a:xfrm>
            <a:off x="3466653" y="3991559"/>
            <a:ext cx="777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/>
              <a:t>Ansprechpartner in der Region zu Wetterfragen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D69E5E02-87D4-434E-B0A7-A783C4447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37" y="1525841"/>
            <a:ext cx="1158340" cy="682811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EF1536B-AA5A-4C1B-BF39-BDB90A913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14" y="2550582"/>
            <a:ext cx="1066892" cy="106689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D600C7D-5593-4BD9-8C3B-194DC60BD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760" y="3743964"/>
            <a:ext cx="816935" cy="108518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9DDB0DD-D4E3-475A-80E9-1758D3CA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077" y="4998946"/>
            <a:ext cx="883997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2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8C52F72-BC75-4FB7-B067-2795AC72F0B9}"/>
              </a:ext>
            </a:extLst>
          </p:cNvPr>
          <p:cNvSpPr txBox="1"/>
          <p:nvPr/>
        </p:nvSpPr>
        <p:spPr>
          <a:xfrm>
            <a:off x="1079926" y="2489253"/>
            <a:ext cx="10840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Unsere Mission:</a:t>
            </a:r>
          </a:p>
          <a:p>
            <a:r>
              <a:rPr lang="de-DE" sz="2400" dirty="0"/>
              <a:t>Das Erbe der Wetterbeobachtung an einem der wettermäßig interessantesten Punkte in Deutschland zu bewahren.</a:t>
            </a:r>
          </a:p>
          <a:p>
            <a:r>
              <a:rPr lang="de-DE" sz="2400" dirty="0"/>
              <a:t>Informieren über die Meteorologie sowie das sich verändernde Klima (auch) im Osterzgebirge. 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Unsere Vision:</a:t>
            </a:r>
          </a:p>
          <a:p>
            <a:r>
              <a:rPr lang="de-DE" sz="2400" dirty="0"/>
              <a:t>Ein internationaler Wettererlebniswanderweg rund um </a:t>
            </a:r>
            <a:r>
              <a:rPr lang="de-DE" sz="2400" dirty="0" err="1"/>
              <a:t>Zinnwald</a:t>
            </a:r>
            <a:r>
              <a:rPr lang="de-DE" sz="2400" dirty="0"/>
              <a:t>/</a:t>
            </a:r>
            <a:r>
              <a:rPr lang="de-DE" sz="2400" dirty="0" err="1"/>
              <a:t>Cinovec</a:t>
            </a:r>
            <a:r>
              <a:rPr lang="de-DE" sz="2400" dirty="0"/>
              <a:t> (ca. 10 km), perspektivisch mit  Museum und Schauwetterwarte.</a:t>
            </a:r>
          </a:p>
        </p:txBody>
      </p:sp>
      <p:pic>
        <p:nvPicPr>
          <p:cNvPr id="12" name="Grafik 11" descr="Ein Bild, das Himmel, draußen, Schnee, Transport enthält.&#10;&#10;Mit sehr hoher Zuverlässigkeit generierte Beschreibung">
            <a:extLst>
              <a:ext uri="{FF2B5EF4-FFF2-40B4-BE49-F238E27FC236}">
                <a16:creationId xmlns:a16="http://schemas.microsoft.com/office/drawing/2014/main" id="{B2F7790C-6267-428C-86D4-68BB23EFA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0009" y="440430"/>
            <a:ext cx="1891991" cy="141899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E8E14C0-50C6-4A4A-BE86-CC5CF7309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18" y="440430"/>
            <a:ext cx="1891990" cy="1418993"/>
          </a:xfrm>
          <a:prstGeom prst="rect">
            <a:avLst/>
          </a:prstGeom>
        </p:spPr>
      </p:pic>
      <p:pic>
        <p:nvPicPr>
          <p:cNvPr id="16" name="Grafik 15" descr="Ein Bild, das Sonnenuntergang, Himmel, draußen, Wasser enthält.&#10;&#10;Mit sehr hoher Zuverlässigkeit generierte Beschreibung">
            <a:extLst>
              <a:ext uri="{FF2B5EF4-FFF2-40B4-BE49-F238E27FC236}">
                <a16:creationId xmlns:a16="http://schemas.microsoft.com/office/drawing/2014/main" id="{6F0D24E3-0527-44CB-91E7-F7BB90CC6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272" y="434898"/>
            <a:ext cx="1919755" cy="1439816"/>
          </a:xfrm>
          <a:prstGeom prst="rect">
            <a:avLst/>
          </a:prstGeom>
        </p:spPr>
      </p:pic>
      <p:pic>
        <p:nvPicPr>
          <p:cNvPr id="18" name="Grafik 17" descr="Ein Bild, das Himmel, Wolken, draußen, bewölkt enthält.&#10;&#10;Mit sehr hoher Zuverlässigkeit generierte Beschreibung">
            <a:extLst>
              <a:ext uri="{FF2B5EF4-FFF2-40B4-BE49-F238E27FC236}">
                <a16:creationId xmlns:a16="http://schemas.microsoft.com/office/drawing/2014/main" id="{A15D364B-084E-4D5A-AEBE-F5AA8F076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027" y="434811"/>
            <a:ext cx="1919870" cy="14399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EBB5378-3B3E-435F-9810-417EB3911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48" y="120048"/>
            <a:ext cx="3675154" cy="2054440"/>
          </a:xfrm>
          <a:prstGeom prst="rect">
            <a:avLst/>
          </a:prstGeom>
        </p:spPr>
      </p:pic>
      <p:pic>
        <p:nvPicPr>
          <p:cNvPr id="22" name="Grafik 21" descr="Ein Bild, das Himmel, Baum, draußen, Ebene enthält.&#10;&#10;Mit sehr hoher Zuverlässigkeit generierte Beschreibung">
            <a:extLst>
              <a:ext uri="{FF2B5EF4-FFF2-40B4-BE49-F238E27FC236}">
                <a16:creationId xmlns:a16="http://schemas.microsoft.com/office/drawing/2014/main" id="{6075C350-72CA-4C3E-985F-26D55CED3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179988" y="614801"/>
            <a:ext cx="1439901" cy="107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07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Baum, Gras enthält.&#10;&#10;Mit sehr hoher Zuverlässigkeit generierte Beschreibung">
            <a:extLst>
              <a:ext uri="{FF2B5EF4-FFF2-40B4-BE49-F238E27FC236}">
                <a16:creationId xmlns:a16="http://schemas.microsoft.com/office/drawing/2014/main" id="{BA64E389-B906-4ADA-8360-BD24A9E41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84" r="1" b="1"/>
          <a:stretch/>
        </p:blipFill>
        <p:spPr>
          <a:xfrm>
            <a:off x="643467" y="799581"/>
            <a:ext cx="10905066" cy="55710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0F206DF-EFA0-41A7-B10B-4F3882C25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598" y="5075870"/>
            <a:ext cx="2036935" cy="113866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16C370-2BB9-4026-A596-052E30FD1EA5}"/>
              </a:ext>
            </a:extLst>
          </p:cNvPr>
          <p:cNvSpPr txBox="1"/>
          <p:nvPr/>
        </p:nvSpPr>
        <p:spPr>
          <a:xfrm>
            <a:off x="643467" y="384082"/>
            <a:ext cx="10905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GaramondBE-Italic" pitchFamily="2" charset="0"/>
              </a:rPr>
              <a:t>Besuchen Sie uns doch einfach mal auf </a:t>
            </a:r>
            <a:r>
              <a:rPr lang="de-DE" sz="2400" b="1" dirty="0">
                <a:latin typeface="GaramondBE-Italic" pitchFamily="2" charset="0"/>
                <a:hlinkClick r:id="rId5"/>
              </a:rPr>
              <a:t>www.wetter-ev.de</a:t>
            </a:r>
            <a:r>
              <a:rPr lang="de-DE" sz="2400" b="1" dirty="0">
                <a:latin typeface="GaramondBE-Italic" pitchFamily="2" charset="0"/>
              </a:rPr>
              <a:t> oder im wunderschönen</a:t>
            </a:r>
            <a:r>
              <a:rPr lang="de-DE" sz="2400" b="1" dirty="0">
                <a:solidFill>
                  <a:schemeClr val="bg1"/>
                </a:solidFill>
                <a:latin typeface="GaramondBE-Italic" pitchFamily="2" charset="0"/>
              </a:rPr>
              <a:t> </a:t>
            </a:r>
          </a:p>
          <a:p>
            <a:r>
              <a:rPr lang="de-DE" sz="2400" b="1" dirty="0">
                <a:solidFill>
                  <a:schemeClr val="bg1"/>
                </a:solidFill>
                <a:latin typeface="GaramondBE-Italic" pitchFamily="2" charset="0"/>
              </a:rPr>
              <a:t>Zinnwald-Georgenfeld, wo sich Nebel und Sonnenaufgang „Guten Morgen“ sagen!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F5906DD-B4F8-466C-9A35-EE9DF4F124D4}"/>
              </a:ext>
            </a:extLst>
          </p:cNvPr>
          <p:cNvSpPr txBox="1"/>
          <p:nvPr/>
        </p:nvSpPr>
        <p:spPr>
          <a:xfrm>
            <a:off x="10414660" y="6388925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i="1" dirty="0"/>
              <a:t>© </a:t>
            </a:r>
            <a:r>
              <a:rPr lang="de-DE" i="1" dirty="0" err="1"/>
              <a:t>N.Märcz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867147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0BA312-6398-48E1-8754-67DCA340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63" y="225524"/>
            <a:ext cx="940367" cy="15140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EE15710-F7BA-4098-8E7B-8CC3C11FB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742" y="283431"/>
            <a:ext cx="9898566" cy="630694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500FCA-0976-4ABF-97D0-8FBF98155D5B}"/>
              </a:ext>
            </a:extLst>
          </p:cNvPr>
          <p:cNvSpPr txBox="1"/>
          <p:nvPr/>
        </p:nvSpPr>
        <p:spPr>
          <a:xfrm>
            <a:off x="1862254" y="457200"/>
            <a:ext cx="90770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Wetterwarte Zinnwald-Georgenfeld</a:t>
            </a:r>
          </a:p>
          <a:p>
            <a:endParaRPr lang="de-DE" dirty="0"/>
          </a:p>
          <a:p>
            <a:r>
              <a:rPr lang="de-DE" dirty="0"/>
              <a:t>877 m ü. NN</a:t>
            </a:r>
          </a:p>
          <a:p>
            <a:endParaRPr lang="de-DE" dirty="0"/>
          </a:p>
          <a:p>
            <a:r>
              <a:rPr lang="de-DE" dirty="0"/>
              <a:t>1.1.1971 – 30.1.2016</a:t>
            </a:r>
          </a:p>
          <a:p>
            <a:endParaRPr lang="de-DE" dirty="0"/>
          </a:p>
          <a:p>
            <a:r>
              <a:rPr lang="de-DE" dirty="0"/>
              <a:t>141 Tage mit Schnee,</a:t>
            </a:r>
          </a:p>
          <a:p>
            <a:endParaRPr lang="de-DE" dirty="0"/>
          </a:p>
          <a:p>
            <a:r>
              <a:rPr lang="de-DE" dirty="0"/>
              <a:t>222 Tage mit Nebel…</a:t>
            </a:r>
          </a:p>
        </p:txBody>
      </p:sp>
    </p:spTree>
    <p:extLst>
      <p:ext uri="{BB962C8B-B14F-4D97-AF65-F5344CB8AC3E}">
        <p14:creationId xmlns:p14="http://schemas.microsoft.com/office/powerpoint/2010/main" val="162018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A8B38DD-AAA3-4FEB-978A-23BE4B27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3839" y="537759"/>
            <a:ext cx="3591426" cy="578248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4722392-54CE-409D-94DE-686C44DF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701" y="401445"/>
            <a:ext cx="6229817" cy="467236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08A29B-0D52-46DF-AE5D-07AFE3065255}"/>
              </a:ext>
            </a:extLst>
          </p:cNvPr>
          <p:cNvSpPr txBox="1"/>
          <p:nvPr/>
        </p:nvSpPr>
        <p:spPr>
          <a:xfrm>
            <a:off x="5508701" y="5185317"/>
            <a:ext cx="61443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- jährlich um die 1700 Besucher</a:t>
            </a:r>
          </a:p>
          <a:p>
            <a:r>
              <a:rPr lang="de-DE" dirty="0"/>
              <a:t>- monatlicher Witterungsbericht an Sächsische Zeitung</a:t>
            </a:r>
          </a:p>
          <a:p>
            <a:r>
              <a:rPr lang="de-DE" dirty="0"/>
              <a:t>- im Winter tägliche Schneehöhen und Wintersportbericht </a:t>
            </a:r>
          </a:p>
          <a:p>
            <a:r>
              <a:rPr lang="de-DE" dirty="0"/>
              <a:t>- 2011 Tag der Offenen Tür (435 Besucher)</a:t>
            </a:r>
          </a:p>
          <a:p>
            <a:r>
              <a:rPr lang="de-DE" dirty="0"/>
              <a:t>- 2012 Veranstaltung 10 Jahre Hochwasser (120Gäste)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5CC3C21-B0EF-42D7-8A23-A6B41D744FBF}"/>
              </a:ext>
            </a:extLst>
          </p:cNvPr>
          <p:cNvSpPr txBox="1"/>
          <p:nvPr/>
        </p:nvSpPr>
        <p:spPr>
          <a:xfrm>
            <a:off x="5504252" y="4139326"/>
            <a:ext cx="622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Neben unserer Arbeit der kontinuierlichen </a:t>
            </a:r>
          </a:p>
          <a:p>
            <a:r>
              <a:rPr lang="de-DE" dirty="0"/>
              <a:t>Wetterbeobachtung mit halbstündlichen Meldungen  sowie der Messung der Radioaktivität…</a:t>
            </a:r>
          </a:p>
        </p:txBody>
      </p:sp>
    </p:spTree>
    <p:extLst>
      <p:ext uri="{BB962C8B-B14F-4D97-AF65-F5344CB8AC3E}">
        <p14:creationId xmlns:p14="http://schemas.microsoft.com/office/powerpoint/2010/main" val="348090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77ABFEB-34BD-4CCC-8F96-3FA7AD1AD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1478989-2FDC-47EE-BC3C-2554BA11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9" y="4887022"/>
            <a:ext cx="2627971" cy="19709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0C94A6D-B442-4F15-A52A-A0ACEE6EB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844" y="5564458"/>
            <a:ext cx="1724721" cy="129354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C578E6F-5915-4554-9F21-374EBD950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331" y="5218772"/>
            <a:ext cx="2185640" cy="16392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DF2F9D0-BEDA-467D-AEED-5ED9446FD913}"/>
              </a:ext>
            </a:extLst>
          </p:cNvPr>
          <p:cNvSpPr txBox="1"/>
          <p:nvPr/>
        </p:nvSpPr>
        <p:spPr>
          <a:xfrm>
            <a:off x="1626219" y="45763"/>
            <a:ext cx="643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>
                <a:solidFill>
                  <a:srgbClr val="002060"/>
                </a:solidFill>
              </a:rPr>
              <a:t>Tag der offenen Tür 2011 – 435 Besucher!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821483C-0CE1-405D-ACF0-4BA5B033A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4113" y="348189"/>
            <a:ext cx="940367" cy="15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55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9678820-E7F8-4B98-BAC0-D0CD71342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18" y="0"/>
            <a:ext cx="9144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AC624F9-1049-404F-9EE2-63CC0B357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707" y="2202119"/>
            <a:ext cx="1524000" cy="245376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761EA9-FD79-4417-9704-B3955B77B333}"/>
              </a:ext>
            </a:extLst>
          </p:cNvPr>
          <p:cNvSpPr txBox="1"/>
          <p:nvPr/>
        </p:nvSpPr>
        <p:spPr>
          <a:xfrm>
            <a:off x="1650380" y="144966"/>
            <a:ext cx="8854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30.1.2014     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1B348E7-D936-462D-A990-F00292096D46}"/>
              </a:ext>
            </a:extLst>
          </p:cNvPr>
          <p:cNvSpPr txBox="1"/>
          <p:nvPr/>
        </p:nvSpPr>
        <p:spPr>
          <a:xfrm>
            <a:off x="1813932" y="5839522"/>
            <a:ext cx="753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400" b="1" dirty="0"/>
              <a:t>Die Vereinsgründung</a:t>
            </a:r>
          </a:p>
        </p:txBody>
      </p:sp>
    </p:spTree>
    <p:extLst>
      <p:ext uri="{BB962C8B-B14F-4D97-AF65-F5344CB8AC3E}">
        <p14:creationId xmlns:p14="http://schemas.microsoft.com/office/powerpoint/2010/main" val="132701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CB49E33-B9C3-4B7C-82DA-CC31AC0EC46B}"/>
              </a:ext>
            </a:extLst>
          </p:cNvPr>
          <p:cNvSpPr txBox="1"/>
          <p:nvPr/>
        </p:nvSpPr>
        <p:spPr>
          <a:xfrm>
            <a:off x="3740615" y="6322742"/>
            <a:ext cx="81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Bau des Schneehöhenzauns 2014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682E91-F3B4-44E3-8AA0-CC84E83AF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0" y="711200"/>
            <a:ext cx="3375982" cy="5435600"/>
          </a:xfrm>
          <a:prstGeom prst="rect">
            <a:avLst/>
          </a:prstGeom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id="{4C69C631-2EA8-4EBA-8297-3411A020D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05" y="515008"/>
            <a:ext cx="7663339" cy="574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20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A805F1-B44D-43DD-B9E4-5E60AC05A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" y="0"/>
            <a:ext cx="12165496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13900E-F7E3-4D9D-AA3D-A9BA35C52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07" y="144965"/>
            <a:ext cx="937956" cy="151018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C0EF4DB-F732-4BC8-AAC3-5A88A41CA059}"/>
              </a:ext>
            </a:extLst>
          </p:cNvPr>
          <p:cNvSpPr txBox="1"/>
          <p:nvPr/>
        </p:nvSpPr>
        <p:spPr>
          <a:xfrm>
            <a:off x="2286000" y="6138962"/>
            <a:ext cx="623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Skitagezaun 2015</a:t>
            </a:r>
          </a:p>
        </p:txBody>
      </p:sp>
    </p:spTree>
    <p:extLst>
      <p:ext uri="{BB962C8B-B14F-4D97-AF65-F5344CB8AC3E}">
        <p14:creationId xmlns:p14="http://schemas.microsoft.com/office/powerpoint/2010/main" val="3633978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022A6A4-2126-417E-BCD2-64BAF1089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97279" y="943649"/>
            <a:ext cx="8817593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446F6C4-D25D-4BD0-82CF-690B9A13E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41" y="178130"/>
            <a:ext cx="1211196" cy="19501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BF96B57-5603-4D9C-A0C4-086D60F965E4}"/>
              </a:ext>
            </a:extLst>
          </p:cNvPr>
          <p:cNvSpPr txBox="1"/>
          <p:nvPr/>
        </p:nvSpPr>
        <p:spPr>
          <a:xfrm>
            <a:off x="1431537" y="6218205"/>
            <a:ext cx="8725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Die „Regenröhren“ 2017 – </a:t>
            </a:r>
            <a:r>
              <a:rPr lang="de-DE" sz="2000" b="1" dirty="0"/>
              <a:t>„Hommage“ an den Niederschlagsrekord 2002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4030743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Himmel, Baum, Gras enthält.&#10;&#10;Mit sehr hoher Zuverlässigkeit generierte Beschreibung">
            <a:extLst>
              <a:ext uri="{FF2B5EF4-FFF2-40B4-BE49-F238E27FC236}">
                <a16:creationId xmlns:a16="http://schemas.microsoft.com/office/drawing/2014/main" id="{656C2049-5EBB-4854-A092-8114F768B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847C1B2-0FF7-4807-8AEF-25DD9AC6F07F}"/>
              </a:ext>
            </a:extLst>
          </p:cNvPr>
          <p:cNvSpPr txBox="1"/>
          <p:nvPr/>
        </p:nvSpPr>
        <p:spPr>
          <a:xfrm>
            <a:off x="2042556" y="83127"/>
            <a:ext cx="566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Sonnenuhr 2018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276F90-A35D-47CF-B2F9-BE45424FC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710" y="4465121"/>
            <a:ext cx="1339117" cy="215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11806"/>
      </p:ext>
    </p:extLst>
  </p:cSld>
  <p:clrMapOvr>
    <a:masterClrMapping/>
  </p:clrMapOvr>
</p:sld>
</file>

<file path=ppt/theme/theme1.xml><?xml version="1.0" encoding="utf-8"?>
<a:theme xmlns:a="http://schemas.openxmlformats.org/drawingml/2006/main" name="Tief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Breitbild</PresentationFormat>
  <Paragraphs>50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Corbel</vt:lpstr>
      <vt:lpstr>GaramondBE-Italic</vt:lpstr>
      <vt:lpstr>Tiefe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André Dobersch</dc:creator>
  <cp:lastModifiedBy>André Dobersch</cp:lastModifiedBy>
  <cp:revision>1</cp:revision>
  <dcterms:created xsi:type="dcterms:W3CDTF">2019-10-29T13:02:17Z</dcterms:created>
  <dcterms:modified xsi:type="dcterms:W3CDTF">2019-10-29T13:02:42Z</dcterms:modified>
</cp:coreProperties>
</file>